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7" autoAdjust="0"/>
  </p:normalViewPr>
  <p:slideViewPr>
    <p:cSldViewPr>
      <p:cViewPr varScale="1">
        <p:scale>
          <a:sx n="77" d="100"/>
          <a:sy n="77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6E5C1-DE0A-4389-8B3E-DE0B41F15500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385A-ED73-4BC7-8902-BBE2FF424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ED22EF-E387-4C08-8C87-8A3C126765DA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FA5C4F-CA4E-4E81-8D0F-E35E8B2F9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hyperlink" Target="http://en.wikipedia.org/wiki/File:Cut_rat_2.jpg" TargetMode="External"/><Relationship Id="rId12" Type="http://schemas.openxmlformats.org/officeDocument/2006/relationships/image" Target="../media/image9.jpeg"/><Relationship Id="rId2" Type="http://schemas.openxmlformats.org/officeDocument/2006/relationships/hyperlink" Target="http://www.google.com/url?sa=i&amp;source=images&amp;cd=&amp;cad=rja&amp;uact=8&amp;ved=0CAgQjRw&amp;url=http://vocword.com/2012/01/mastering-words-covert-engender-abrasive-plagiarism-and-tangent-plus-5-words/&amp;ei=MUheVMX0EczasATH34DIDA&amp;psig=AFQjCNEo9FtRt1av7gG4lyc0jPlOSZyN5A&amp;ust=1415551409407153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5" Type="http://schemas.openxmlformats.org/officeDocument/2006/relationships/image" Target="../media/image11.png"/><Relationship Id="rId10" Type="http://schemas.openxmlformats.org/officeDocument/2006/relationships/hyperlink" Target="http://www.google.com/imgres?imgurl=http://cdn.displays2go.com/images/trashrecptcat.jpg&amp;imgrefurl=http://www.displays2go.com/C-4499/Commercial-Trash-Cans-Waste-Receptacles-For-Businesses&amp;h=250&amp;w=210&amp;tbnid=t0UnThbOn8IYBM:&amp;zoom=1&amp;docid=CAr9BtiRXa1xMM&amp;ei=4kteVJmCE-LGsQTt6IL4CQ&amp;tbm=isch&amp;ved=0CG8QMyhLMEs&amp;iact=rc&amp;uact=3&amp;dur=911&amp;page=3&amp;start=50&amp;ndsp=29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hyperlink" Target="https://www.christart.com/cart/member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Hannah Montana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Superstar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Collage</a:t>
            </a:r>
            <a:endParaRPr lang="en-US" dirty="0"/>
          </a:p>
        </p:txBody>
      </p:sp>
      <p:pic>
        <p:nvPicPr>
          <p:cNvPr id="5" name="Picture 4" descr="http://t2.gstatic.com/images?q=tbn:ANd9GcS5JvVSOYkAF2r4808dIa5S_StADHgb6HjtY4SchHNOc_7cT1H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oronto: Horror-Thriller 'Afflicted' Poster Is a Real Head-Scratche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1" y="838200"/>
            <a:ext cx="12192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upload.wikimedia.org/wikipedia/commons/6/6b/2011_Horn_of_Africa_famine_Oxfam_0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09950" y="990601"/>
            <a:ext cx="13906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2.bp.blogspot.com/-TKRU6bDVEhY/UkK5RQEvzDI/AAAAAAAAF0M/et_86YDuGUg/s1600/hectic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990600"/>
            <a:ext cx="1752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ut rat 2.jp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914400"/>
            <a:ext cx="190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upload.wikimedia.org/wikipedia/commons/6/60/PlayStation-SCPH-1000-with-Controller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438400"/>
            <a:ext cx="137160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s://encrypted-tbn3.gstatic.com/images?q=tbn:ANd9GcQ-ewdBrZJi9PnWGPuMVCbjEF7WTw5yzhgGkrvJJjqBW288L7AI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00200" y="24765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www.realfirststeps.com/wp-content/uploads/2011/09/plausible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05200" y="3352800"/>
            <a:ext cx="1790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Looking Magnifier Character Showing Examining Scrutinize And Scrutiny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1" y="44958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Religion Inadequate">
            <a:hlinkClick r:id="rId14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91200" y="3657600"/>
            <a:ext cx="297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059363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empus Sans ITC" pitchFamily="82" charset="0"/>
              </a:rPr>
              <a:t>Afflicted</a:t>
            </a:r>
            <a:r>
              <a:rPr lang="en-US" sz="1800" dirty="0" smtClean="0">
                <a:latin typeface="Tempus Sans ITC" pitchFamily="82" charset="0"/>
              </a:rPr>
              <a:t>: suffering with, troubled by, 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misfortune,  torment, ordeal misery </a:t>
            </a:r>
            <a:r>
              <a:rPr lang="en-US" sz="1800" dirty="0" smtClean="0">
                <a:latin typeface="Tempus Sans ITC" pitchFamily="82" charset="0"/>
              </a:rPr>
              <a:t>(</a:t>
            </a:r>
            <a:r>
              <a:rPr lang="en-US" sz="1800" b="1" dirty="0" smtClean="0">
                <a:latin typeface="Tempus Sans ITC" pitchFamily="82" charset="0"/>
              </a:rPr>
              <a:t>a</a:t>
            </a:r>
            <a:r>
              <a:rPr lang="en-US" sz="1800" dirty="0" smtClean="0">
                <a:latin typeface="Tempus Sans ITC" pitchFamily="82" charset="0"/>
              </a:rPr>
              <a:t>) </a:t>
            </a:r>
            <a:r>
              <a:rPr lang="en-US" sz="1800" dirty="0" smtClean="0">
                <a:latin typeface="Tempus Sans ITC" pitchFamily="82" charset="0"/>
              </a:rPr>
              <a:t>relief, comfort</a:t>
            </a:r>
          </a:p>
          <a:p>
            <a:pPr>
              <a:buNone/>
            </a:pPr>
            <a:r>
              <a:rPr lang="en-US" sz="1800" dirty="0">
                <a:latin typeface="Tempus Sans ITC" pitchFamily="82" charset="0"/>
              </a:rPr>
              <a:t>	</a:t>
            </a:r>
            <a:r>
              <a:rPr lang="en-US" sz="1800" b="1" dirty="0" smtClean="0">
                <a:latin typeface="Tempus Sans ITC" pitchFamily="82" charset="0"/>
              </a:rPr>
              <a:t> Bilk</a:t>
            </a:r>
            <a:r>
              <a:rPr lang="en-US" sz="1800" dirty="0" smtClean="0">
                <a:latin typeface="Tempus Sans ITC" pitchFamily="82" charset="0"/>
              </a:rPr>
              <a:t>: to cheat out of money, to defraud, </a:t>
            </a:r>
            <a:r>
              <a:rPr lang="en-US" sz="1800" b="1" dirty="0" smtClean="0">
                <a:latin typeface="Tempus Sans ITC" pitchFamily="82" charset="0"/>
              </a:rPr>
              <a:t>(s</a:t>
            </a:r>
            <a:r>
              <a:rPr lang="en-US" sz="1800" dirty="0" smtClean="0">
                <a:latin typeface="Tempus Sans ITC" pitchFamily="82" charset="0"/>
              </a:rPr>
              <a:t>) swindle,  victimize, bamboozle, rip-off</a:t>
            </a:r>
          </a:p>
          <a:p>
            <a:r>
              <a:rPr lang="en-US" sz="1800" b="1" dirty="0" smtClean="0">
                <a:latin typeface="Tempus Sans ITC" pitchFamily="82" charset="0"/>
              </a:rPr>
              <a:t>Commend</a:t>
            </a:r>
            <a:r>
              <a:rPr lang="en-US" sz="1800" dirty="0" smtClean="0">
                <a:latin typeface="Tempus Sans ITC" pitchFamily="82" charset="0"/>
              </a:rPr>
              <a:t>: to praise, to call attention to, to recommend,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congratulate, compliment, honor,  (</a:t>
            </a:r>
            <a:r>
              <a:rPr lang="en-US" sz="1800" b="1" dirty="0" smtClean="0">
                <a:latin typeface="Tempus Sans ITC" pitchFamily="82" charset="0"/>
              </a:rPr>
              <a:t>a</a:t>
            </a:r>
            <a:r>
              <a:rPr lang="en-US" sz="1800" dirty="0" smtClean="0">
                <a:latin typeface="Tempus Sans ITC" pitchFamily="82" charset="0"/>
              </a:rPr>
              <a:t>) criticize, censure</a:t>
            </a:r>
          </a:p>
          <a:p>
            <a:r>
              <a:rPr lang="en-US" sz="1800" b="1" dirty="0" smtClean="0">
                <a:latin typeface="Tempus Sans ITC" pitchFamily="82" charset="0"/>
              </a:rPr>
              <a:t>Delicacy</a:t>
            </a:r>
            <a:r>
              <a:rPr lang="en-US" sz="1800" dirty="0" smtClean="0">
                <a:latin typeface="Tempus Sans ITC" pitchFamily="82" charset="0"/>
              </a:rPr>
              <a:t>: fragility, softness, something pleasing to the senses, 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weakness,  elegance</a:t>
            </a:r>
          </a:p>
          <a:p>
            <a:r>
              <a:rPr lang="en-US" sz="1800" b="1" dirty="0" smtClean="0">
                <a:latin typeface="Tempus Sans ITC" pitchFamily="82" charset="0"/>
              </a:rPr>
              <a:t>Diminutive</a:t>
            </a:r>
            <a:r>
              <a:rPr lang="en-US" sz="1800" dirty="0" smtClean="0">
                <a:latin typeface="Tempus Sans ITC" pitchFamily="82" charset="0"/>
              </a:rPr>
              <a:t>:  very small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)miniature</a:t>
            </a:r>
            <a:r>
              <a:rPr lang="en-US" sz="1800" dirty="0" smtClean="0">
                <a:latin typeface="Tempus Sans ITC" pitchFamily="82" charset="0"/>
              </a:rPr>
              <a:t>, minute, little, (</a:t>
            </a:r>
            <a:r>
              <a:rPr lang="en-US" sz="1800" b="1" dirty="0" smtClean="0">
                <a:latin typeface="Tempus Sans ITC" pitchFamily="82" charset="0"/>
              </a:rPr>
              <a:t>a</a:t>
            </a:r>
            <a:r>
              <a:rPr lang="en-US" sz="1800" dirty="0" smtClean="0">
                <a:latin typeface="Tempus Sans ITC" pitchFamily="82" charset="0"/>
              </a:rPr>
              <a:t>) large,, big, huge</a:t>
            </a:r>
          </a:p>
          <a:p>
            <a:r>
              <a:rPr lang="en-US" sz="1800" b="1" dirty="0" smtClean="0">
                <a:latin typeface="Tempus Sans ITC" pitchFamily="82" charset="0"/>
              </a:rPr>
              <a:t>Dissect: </a:t>
            </a:r>
            <a:r>
              <a:rPr lang="en-US" sz="1800" dirty="0" smtClean="0">
                <a:latin typeface="Tempus Sans ITC" pitchFamily="82" charset="0"/>
              </a:rPr>
              <a:t>to cut apart or separate, to examine, 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lay open, analyze , break apart</a:t>
            </a:r>
          </a:p>
          <a:p>
            <a:r>
              <a:rPr lang="en-US" sz="1800" b="1" dirty="0" smtClean="0">
                <a:latin typeface="Tempus Sans ITC" pitchFamily="82" charset="0"/>
              </a:rPr>
              <a:t>Endeavor</a:t>
            </a:r>
            <a:r>
              <a:rPr lang="en-US" sz="1800" dirty="0" smtClean="0">
                <a:latin typeface="Tempus Sans ITC" pitchFamily="82" charset="0"/>
              </a:rPr>
              <a:t>: a good try or attempt 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 effort, struggle,  venture, undertaking, aim</a:t>
            </a:r>
          </a:p>
          <a:p>
            <a:r>
              <a:rPr lang="en-US" sz="1800" b="1" dirty="0" smtClean="0">
                <a:latin typeface="Tempus Sans ITC" pitchFamily="82" charset="0"/>
              </a:rPr>
              <a:t>Famine</a:t>
            </a:r>
            <a:r>
              <a:rPr lang="en-US" sz="1800" dirty="0" smtClean="0">
                <a:latin typeface="Tempus Sans ITC" pitchFamily="82" charset="0"/>
              </a:rPr>
              <a:t>: serious shortage of food, 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scarcity, lack, destitution, (</a:t>
            </a:r>
            <a:r>
              <a:rPr lang="en-US" sz="1800" b="1" dirty="0" smtClean="0">
                <a:latin typeface="Tempus Sans ITC" pitchFamily="82" charset="0"/>
              </a:rPr>
              <a:t>a</a:t>
            </a:r>
            <a:r>
              <a:rPr lang="en-US" sz="1800" dirty="0" smtClean="0">
                <a:latin typeface="Tempus Sans ITC" pitchFamily="82" charset="0"/>
              </a:rPr>
              <a:t>) abundance, feast, bounty</a:t>
            </a:r>
          </a:p>
          <a:p>
            <a:r>
              <a:rPr lang="en-US" sz="1800" b="1" dirty="0" smtClean="0">
                <a:latin typeface="Tempus Sans ITC" pitchFamily="82" charset="0"/>
              </a:rPr>
              <a:t>Frail</a:t>
            </a:r>
            <a:r>
              <a:rPr lang="en-US" sz="1800" dirty="0" smtClean="0">
                <a:latin typeface="Tempus Sans ITC" pitchFamily="82" charset="0"/>
              </a:rPr>
              <a:t>: not strong or heavy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weak, feeble, delicate, sickly, (</a:t>
            </a:r>
            <a:r>
              <a:rPr lang="en-US" sz="1800" b="1" dirty="0" smtClean="0">
                <a:latin typeface="Tempus Sans ITC" pitchFamily="82" charset="0"/>
              </a:rPr>
              <a:t>a</a:t>
            </a:r>
            <a:r>
              <a:rPr lang="en-US" sz="1800" dirty="0" smtClean="0">
                <a:latin typeface="Tempus Sans ITC" pitchFamily="82" charset="0"/>
              </a:rPr>
              <a:t>) healthy,  robust,  strong sturdy</a:t>
            </a:r>
          </a:p>
          <a:p>
            <a:r>
              <a:rPr lang="en-US" sz="1800" b="1" dirty="0" smtClean="0">
                <a:latin typeface="Tempus Sans ITC" pitchFamily="82" charset="0"/>
              </a:rPr>
              <a:t>Hectic</a:t>
            </a:r>
            <a:r>
              <a:rPr lang="en-US" sz="1800" dirty="0" smtClean="0">
                <a:latin typeface="Tempus Sans ITC" pitchFamily="82" charset="0"/>
              </a:rPr>
              <a:t>:  marked by feverish activity, hasty, (</a:t>
            </a:r>
            <a:r>
              <a:rPr lang="en-US" sz="1800" b="1" dirty="0" smtClean="0">
                <a:latin typeface="Tempus Sans ITC" pitchFamily="82" charset="0"/>
              </a:rPr>
              <a:t>s</a:t>
            </a:r>
            <a:r>
              <a:rPr lang="en-US" sz="1800" dirty="0" smtClean="0">
                <a:latin typeface="Tempus Sans ITC" pitchFamily="82" charset="0"/>
              </a:rPr>
              <a:t>) frantic, chaotic, turbulent confused, (</a:t>
            </a:r>
            <a:r>
              <a:rPr lang="en-US" sz="1800" b="1" dirty="0" smtClean="0">
                <a:latin typeface="Tempus Sans ITC" pitchFamily="82" charset="0"/>
              </a:rPr>
              <a:t>a</a:t>
            </a:r>
            <a:r>
              <a:rPr lang="en-US" sz="1800" dirty="0" smtClean="0">
                <a:latin typeface="Tempus Sans ITC" pitchFamily="82" charset="0"/>
              </a:rPr>
              <a:t>) placid, calm</a:t>
            </a: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                                                                                                                                       </a:t>
            </a:r>
            <a:endParaRPr lang="en-US" sz="1800" dirty="0">
              <a:latin typeface="Tempus Sans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empus Sans ITC" pitchFamily="82" charset="0"/>
              </a:rPr>
              <a:t>Word, Definition, two synonyms, two antonyms (if there are any)</a:t>
            </a:r>
            <a:endParaRPr lang="en-US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</a:rPr>
              <a:t>Mr. </a:t>
            </a:r>
            <a:r>
              <a:rPr lang="en-US" sz="1800" dirty="0" err="1" smtClean="0">
                <a:latin typeface="Tempus Sans ITC" pitchFamily="82" charset="0"/>
              </a:rPr>
              <a:t>Madoff</a:t>
            </a:r>
            <a:r>
              <a:rPr lang="en-US" sz="1800" dirty="0" smtClean="0">
                <a:latin typeface="Tempus Sans ITC" pitchFamily="82" charset="0"/>
              </a:rPr>
              <a:t>, an investment banker, </a:t>
            </a:r>
            <a:r>
              <a:rPr lang="en-US" sz="1800" b="1" dirty="0" smtClean="0">
                <a:latin typeface="Tempus Sans ITC" pitchFamily="82" charset="0"/>
              </a:rPr>
              <a:t>bilked</a:t>
            </a:r>
            <a:r>
              <a:rPr lang="en-US" sz="1800" dirty="0" smtClean="0">
                <a:latin typeface="Tempus Sans ITC" pitchFamily="82" charset="0"/>
              </a:rPr>
              <a:t> innocent customers out of millions of dollars.</a:t>
            </a:r>
          </a:p>
          <a:p>
            <a:r>
              <a:rPr lang="en-US" sz="1800" b="1" dirty="0" smtClean="0">
                <a:latin typeface="Tempus Sans ITC" pitchFamily="82" charset="0"/>
              </a:rPr>
              <a:t>Famines</a:t>
            </a:r>
            <a:r>
              <a:rPr lang="en-US" sz="1800" dirty="0" smtClean="0">
                <a:latin typeface="Tempus Sans ITC" pitchFamily="82" charset="0"/>
              </a:rPr>
              <a:t> are devastating to countries that </a:t>
            </a:r>
            <a:r>
              <a:rPr lang="en-US" sz="1800" dirty="0" smtClean="0">
                <a:latin typeface="Tempus Sans ITC" pitchFamily="82" charset="0"/>
              </a:rPr>
              <a:t>must endure </a:t>
            </a:r>
            <a:r>
              <a:rPr lang="en-US" sz="1800" dirty="0" smtClean="0">
                <a:latin typeface="Tempus Sans ITC" pitchFamily="82" charset="0"/>
              </a:rPr>
              <a:t>months without water.</a:t>
            </a:r>
          </a:p>
          <a:p>
            <a:r>
              <a:rPr lang="en-US" sz="1800" dirty="0" smtClean="0">
                <a:latin typeface="Tempus Sans ITC" pitchFamily="82" charset="0"/>
              </a:rPr>
              <a:t>Her </a:t>
            </a:r>
            <a:r>
              <a:rPr lang="en-US" sz="1800" b="1" dirty="0" smtClean="0">
                <a:latin typeface="Tempus Sans ITC" pitchFamily="82" charset="0"/>
              </a:rPr>
              <a:t>hectic</a:t>
            </a:r>
            <a:r>
              <a:rPr lang="en-US" sz="1800" dirty="0" smtClean="0">
                <a:latin typeface="Tempus Sans ITC" pitchFamily="82" charset="0"/>
              </a:rPr>
              <a:t> schedule caused her to have a nervous breakdown.</a:t>
            </a:r>
          </a:p>
          <a:p>
            <a:r>
              <a:rPr lang="en-US" sz="1800" dirty="0" smtClean="0">
                <a:latin typeface="Tempus Sans ITC" pitchFamily="82" charset="0"/>
              </a:rPr>
              <a:t>My teacher </a:t>
            </a:r>
            <a:r>
              <a:rPr lang="en-US" sz="1800" b="1" dirty="0" smtClean="0">
                <a:latin typeface="Tempus Sans ITC" pitchFamily="82" charset="0"/>
              </a:rPr>
              <a:t>scrutinized</a:t>
            </a:r>
            <a:r>
              <a:rPr lang="en-US" sz="1800" dirty="0" smtClean="0">
                <a:latin typeface="Tempus Sans ITC" pitchFamily="82" charset="0"/>
              </a:rPr>
              <a:t> our </a:t>
            </a:r>
            <a:r>
              <a:rPr lang="en-US" sz="1800" dirty="0" err="1" smtClean="0">
                <a:latin typeface="Tempus Sans ITC" pitchFamily="82" charset="0"/>
              </a:rPr>
              <a:t>powerpoint</a:t>
            </a:r>
            <a:r>
              <a:rPr lang="en-US" sz="1800" dirty="0" smtClean="0">
                <a:latin typeface="Tempus Sans ITC" pitchFamily="82" charset="0"/>
              </a:rPr>
              <a:t> projects </a:t>
            </a:r>
            <a:r>
              <a:rPr lang="en-US" sz="1800" dirty="0" smtClean="0">
                <a:latin typeface="Tempus Sans ITC" pitchFamily="82" charset="0"/>
              </a:rPr>
              <a:t>to make sure that we followed directions.</a:t>
            </a:r>
          </a:p>
          <a:p>
            <a:r>
              <a:rPr lang="en-US" sz="1800" dirty="0" smtClean="0">
                <a:latin typeface="Tempus Sans ITC" pitchFamily="82" charset="0"/>
              </a:rPr>
              <a:t>Our </a:t>
            </a:r>
            <a:r>
              <a:rPr lang="en-US" sz="1800" b="1" dirty="0" smtClean="0">
                <a:latin typeface="Tempus Sans ITC" pitchFamily="82" charset="0"/>
              </a:rPr>
              <a:t>inadequate</a:t>
            </a:r>
            <a:r>
              <a:rPr lang="en-US" sz="1800" dirty="0" smtClean="0">
                <a:latin typeface="Tempus Sans ITC" pitchFamily="82" charset="0"/>
              </a:rPr>
              <a:t> funding prevented us from going on the trip to Disneyland.</a:t>
            </a:r>
            <a:endParaRPr lang="en-US" sz="1800" dirty="0">
              <a:latin typeface="Tempus Sans ITC" pitchFamily="82" charset="0"/>
            </a:endParaRPr>
          </a:p>
          <a:p>
            <a:r>
              <a:rPr lang="en-US" sz="1800" dirty="0" smtClean="0">
                <a:latin typeface="Tempus Sans ITC" pitchFamily="82" charset="0"/>
              </a:rPr>
              <a:t>In science class, we </a:t>
            </a:r>
            <a:r>
              <a:rPr lang="en-US" sz="1800" b="1" dirty="0" smtClean="0">
                <a:latin typeface="Tempus Sans ITC" pitchFamily="82" charset="0"/>
              </a:rPr>
              <a:t>dissected</a:t>
            </a:r>
            <a:r>
              <a:rPr lang="en-US" sz="1800" dirty="0" smtClean="0">
                <a:latin typeface="Tempus Sans ITC" pitchFamily="82" charset="0"/>
              </a:rPr>
              <a:t> a frog and it grossed me out.</a:t>
            </a:r>
          </a:p>
          <a:p>
            <a:r>
              <a:rPr lang="en-US" sz="1800" dirty="0" smtClean="0">
                <a:latin typeface="Tempus Sans ITC" pitchFamily="82" charset="0"/>
              </a:rPr>
              <a:t>It is </a:t>
            </a:r>
            <a:r>
              <a:rPr lang="en-US" sz="1800" b="1" dirty="0" smtClean="0">
                <a:latin typeface="Tempus Sans ITC" pitchFamily="82" charset="0"/>
              </a:rPr>
              <a:t>plausible</a:t>
            </a:r>
            <a:r>
              <a:rPr lang="en-US" sz="1800" dirty="0" smtClean="0">
                <a:latin typeface="Tempus Sans ITC" pitchFamily="82" charset="0"/>
              </a:rPr>
              <a:t> that the child plotted to kill her parents because she couldn’t watch Justin </a:t>
            </a:r>
            <a:r>
              <a:rPr lang="en-US" sz="1800" dirty="0" err="1" smtClean="0">
                <a:latin typeface="Tempus Sans ITC" pitchFamily="82" charset="0"/>
              </a:rPr>
              <a:t>Bieber</a:t>
            </a:r>
            <a:r>
              <a:rPr lang="en-US" sz="1800" dirty="0" smtClean="0">
                <a:latin typeface="Tempus Sans ITC" pitchFamily="82" charset="0"/>
              </a:rPr>
              <a:t> </a:t>
            </a:r>
            <a:r>
              <a:rPr lang="en-US" sz="1800" dirty="0" smtClean="0">
                <a:latin typeface="Tempus Sans ITC" pitchFamily="82" charset="0"/>
              </a:rPr>
              <a:t>on television.</a:t>
            </a:r>
          </a:p>
          <a:p>
            <a:r>
              <a:rPr lang="en-US" sz="1800" dirty="0" smtClean="0">
                <a:latin typeface="Tempus Sans ITC" pitchFamily="82" charset="0"/>
              </a:rPr>
              <a:t>The Atari video game is currently </a:t>
            </a:r>
            <a:r>
              <a:rPr lang="en-US" sz="1800" b="1" dirty="0" smtClean="0">
                <a:latin typeface="Tempus Sans ITC" pitchFamily="82" charset="0"/>
              </a:rPr>
              <a:t>obsolete</a:t>
            </a:r>
            <a:r>
              <a:rPr lang="en-US" sz="1800" dirty="0" smtClean="0">
                <a:latin typeface="Tempus Sans ITC" pitchFamily="82" charset="0"/>
              </a:rPr>
              <a:t>.</a:t>
            </a:r>
          </a:p>
          <a:p>
            <a:r>
              <a:rPr lang="en-US" sz="1800" dirty="0" smtClean="0">
                <a:latin typeface="Tempus Sans ITC" pitchFamily="82" charset="0"/>
              </a:rPr>
              <a:t>The waste </a:t>
            </a:r>
            <a:r>
              <a:rPr lang="en-US" sz="1800" b="1" dirty="0" smtClean="0">
                <a:latin typeface="Tempus Sans ITC" pitchFamily="82" charset="0"/>
              </a:rPr>
              <a:t>receptacle</a:t>
            </a:r>
            <a:r>
              <a:rPr lang="en-US" sz="1800" dirty="0" smtClean="0">
                <a:latin typeface="Tempus Sans ITC" pitchFamily="82" charset="0"/>
              </a:rPr>
              <a:t> in our classroom is next to the entrance to the </a:t>
            </a:r>
            <a:r>
              <a:rPr lang="en-US" sz="1800" dirty="0" smtClean="0">
                <a:latin typeface="Tempus Sans ITC" pitchFamily="82" charset="0"/>
              </a:rPr>
              <a:t>classroom</a:t>
            </a:r>
            <a:r>
              <a:rPr lang="en-US" sz="1800" dirty="0" smtClean="0">
                <a:latin typeface="Tempus Sans ITC" pitchFamily="82" charset="0"/>
              </a:rPr>
              <a:t>.</a:t>
            </a:r>
          </a:p>
          <a:p>
            <a:r>
              <a:rPr lang="en-US" sz="1800" dirty="0" smtClean="0">
                <a:latin typeface="Tempus Sans ITC" pitchFamily="82" charset="0"/>
              </a:rPr>
              <a:t>His </a:t>
            </a:r>
            <a:r>
              <a:rPr lang="en-US" sz="1800" b="1" dirty="0" err="1" smtClean="0">
                <a:latin typeface="Tempus Sans ITC" pitchFamily="82" charset="0"/>
              </a:rPr>
              <a:t>afflction</a:t>
            </a:r>
            <a:r>
              <a:rPr lang="en-US" sz="1800" dirty="0" smtClean="0">
                <a:latin typeface="Tempus Sans ITC" pitchFamily="82" charset="0"/>
              </a:rPr>
              <a:t> caused him to be sidelined for the rest of the football season.</a:t>
            </a:r>
            <a:endParaRPr lang="en-US" sz="1800" dirty="0">
              <a:latin typeface="Tempus Sans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Sentences using Chapter 8 Vocabulary</a:t>
            </a:r>
            <a:endParaRPr lang="en-US" b="1" dirty="0">
              <a:latin typeface="Tempus Sans ITC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Tempus Sans ITC" pitchFamily="82" charset="0"/>
              </a:rPr>
              <a:t>	Dear Sharon,</a:t>
            </a:r>
          </a:p>
          <a:p>
            <a:pPr>
              <a:buNone/>
            </a:pPr>
            <a:endParaRPr lang="en-US" sz="2000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2000" dirty="0">
                <a:latin typeface="Tempus Sans ITC" pitchFamily="82" charset="0"/>
              </a:rPr>
              <a:t>	</a:t>
            </a:r>
            <a:r>
              <a:rPr lang="en-US" sz="2000" dirty="0" smtClean="0">
                <a:latin typeface="Tempus Sans ITC" pitchFamily="82" charset="0"/>
              </a:rPr>
              <a:t>	Our  friendship  began in seventh grade science class and as partners, we had to </a:t>
            </a:r>
            <a:r>
              <a:rPr lang="en-US" sz="2000" b="1" dirty="0" smtClean="0">
                <a:latin typeface="Tempus Sans ITC" pitchFamily="82" charset="0"/>
              </a:rPr>
              <a:t>dissect</a:t>
            </a:r>
            <a:r>
              <a:rPr lang="en-US" sz="2000" dirty="0" smtClean="0">
                <a:latin typeface="Tempus Sans ITC" pitchFamily="82" charset="0"/>
              </a:rPr>
              <a:t> that humungous frog.  I still get </a:t>
            </a:r>
            <a:r>
              <a:rPr lang="en-US" sz="2000" dirty="0" err="1" smtClean="0">
                <a:latin typeface="Tempus Sans ITC" pitchFamily="82" charset="0"/>
              </a:rPr>
              <a:t>goosebumps</a:t>
            </a:r>
            <a:r>
              <a:rPr lang="en-US" sz="2000" dirty="0" smtClean="0">
                <a:latin typeface="Tempus Sans ITC" pitchFamily="82" charset="0"/>
              </a:rPr>
              <a:t> just thinking about it.   My current </a:t>
            </a:r>
            <a:r>
              <a:rPr lang="en-US" sz="2000" b="1" dirty="0" smtClean="0">
                <a:latin typeface="Tempus Sans ITC" pitchFamily="82" charset="0"/>
              </a:rPr>
              <a:t>affliction</a:t>
            </a:r>
            <a:r>
              <a:rPr lang="en-US" sz="2000" dirty="0" smtClean="0">
                <a:latin typeface="Tempus Sans ITC" pitchFamily="82" charset="0"/>
              </a:rPr>
              <a:t> prevents me from attending school, so I need your help.  My </a:t>
            </a:r>
            <a:r>
              <a:rPr lang="en-US" sz="2000" b="1" dirty="0" smtClean="0">
                <a:latin typeface="Tempus Sans ITC" pitchFamily="82" charset="0"/>
              </a:rPr>
              <a:t>frail</a:t>
            </a:r>
            <a:r>
              <a:rPr lang="en-US" sz="2000" dirty="0" smtClean="0">
                <a:latin typeface="Tempus Sans ITC" pitchFamily="82" charset="0"/>
              </a:rPr>
              <a:t> body has left me with little energy.  It is difficult to even sit up in bed. I realize your schedule is </a:t>
            </a:r>
            <a:r>
              <a:rPr lang="en-US" sz="2000" b="1" dirty="0" smtClean="0">
                <a:latin typeface="Tempus Sans ITC" pitchFamily="82" charset="0"/>
              </a:rPr>
              <a:t>hectic</a:t>
            </a:r>
            <a:r>
              <a:rPr lang="en-US" sz="2000" dirty="0" smtClean="0">
                <a:latin typeface="Tempus Sans ITC" pitchFamily="82" charset="0"/>
              </a:rPr>
              <a:t>, but  can you drop off my homework for the week on Monday after school?  I would appreciate </a:t>
            </a:r>
            <a:r>
              <a:rPr lang="en-US" sz="2000" dirty="0">
                <a:latin typeface="Tempus Sans ITC" pitchFamily="82" charset="0"/>
              </a:rPr>
              <a:t> </a:t>
            </a:r>
            <a:r>
              <a:rPr lang="en-US" sz="2000" dirty="0" smtClean="0">
                <a:latin typeface="Tempus Sans ITC" pitchFamily="82" charset="0"/>
              </a:rPr>
              <a:t>it so much if you could.  I don’t want to fall behind so I’m reaching out to my best friend for help.  I can’t speak on the phone, but I can text, so that is what I’ve done.   Please stop by after school.</a:t>
            </a:r>
          </a:p>
          <a:p>
            <a:pPr lvl="1">
              <a:buNone/>
            </a:pPr>
            <a:r>
              <a:rPr lang="en-US" sz="2000" dirty="0">
                <a:latin typeface="Tempus Sans ITC" pitchFamily="82" charset="0"/>
              </a:rPr>
              <a:t>	</a:t>
            </a:r>
            <a:r>
              <a:rPr lang="en-US" sz="2000" dirty="0" smtClean="0">
                <a:latin typeface="Tempus Sans ITC" pitchFamily="82" charset="0"/>
              </a:rPr>
              <a:t>				Your friend forever,</a:t>
            </a:r>
          </a:p>
          <a:p>
            <a:pPr lvl="1">
              <a:buNone/>
            </a:pPr>
            <a:r>
              <a:rPr lang="en-US" sz="2000" dirty="0">
                <a:latin typeface="Tempus Sans ITC" pitchFamily="82" charset="0"/>
              </a:rPr>
              <a:t>	</a:t>
            </a:r>
            <a:r>
              <a:rPr lang="en-US" sz="2000" dirty="0" smtClean="0">
                <a:latin typeface="Tempus Sans ITC" pitchFamily="82" charset="0"/>
              </a:rPr>
              <a:t>				Maggie </a:t>
            </a:r>
            <a:r>
              <a:rPr lang="en-US" sz="2000" dirty="0" err="1" smtClean="0">
                <a:latin typeface="Tempus Sans ITC" pitchFamily="82" charset="0"/>
              </a:rPr>
              <a:t>Pye</a:t>
            </a:r>
            <a:endParaRPr lang="en-US" sz="2000" dirty="0">
              <a:latin typeface="Tempus Sans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1100" b="1" dirty="0" smtClean="0">
                <a:latin typeface="Tempus Sans ITC" pitchFamily="82" charset="0"/>
              </a:rPr>
              <a:t>Letter to a friend using four vocabulary words.</a:t>
            </a:r>
            <a:endParaRPr lang="en-US" sz="11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Dear Catamount,</a:t>
            </a:r>
          </a:p>
          <a:p>
            <a:pPr>
              <a:buNone/>
            </a:pPr>
            <a:endParaRPr lang="en-US" sz="1800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	My best is a </a:t>
            </a:r>
            <a:r>
              <a:rPr lang="en-US" sz="1800" dirty="0" err="1" smtClean="0">
                <a:latin typeface="Tempus Sans ITC" pitchFamily="82" charset="0"/>
              </a:rPr>
              <a:t>cleptomaniac</a:t>
            </a:r>
            <a:r>
              <a:rPr lang="en-US" sz="1800" dirty="0" smtClean="0">
                <a:latin typeface="Tempus Sans ITC" pitchFamily="82" charset="0"/>
              </a:rPr>
              <a:t> or otherwise known as 88 fingers.  Basically she is a</a:t>
            </a: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thief.  She watches students in class who play with their </a:t>
            </a:r>
            <a:r>
              <a:rPr lang="en-US" sz="1800" dirty="0" err="1" smtClean="0">
                <a:latin typeface="Tempus Sans ITC" pitchFamily="82" charset="0"/>
              </a:rPr>
              <a:t>cellphones</a:t>
            </a:r>
            <a:r>
              <a:rPr lang="en-US" sz="1800" dirty="0" smtClean="0">
                <a:latin typeface="Tempus Sans ITC" pitchFamily="82" charset="0"/>
              </a:rPr>
              <a:t> and then comes </a:t>
            </a: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up with a scheme to get their phones.  So far, she has stolen six phones and then </a:t>
            </a: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brags </a:t>
            </a:r>
            <a:r>
              <a:rPr lang="en-US" sz="1800" dirty="0" smtClean="0">
                <a:latin typeface="Tempus Sans ITC" pitchFamily="82" charset="0"/>
              </a:rPr>
              <a:t>about it to </a:t>
            </a:r>
            <a:r>
              <a:rPr lang="en-US" sz="1800" dirty="0" smtClean="0">
                <a:latin typeface="Tempus Sans ITC" pitchFamily="82" charset="0"/>
              </a:rPr>
              <a:t>me because she says I’m her best friend and friends don’t snitch.  </a:t>
            </a: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What! Who came up with that stupid law?  Help!  What should I do?  I’m really</a:t>
            </a: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feeling uncomfortable right now.  I feel so bad for her victims especially when I see</a:t>
            </a:r>
          </a:p>
          <a:p>
            <a:pPr>
              <a:buNone/>
            </a:pPr>
            <a:r>
              <a:rPr lang="en-US" sz="1800" dirty="0" smtClean="0">
                <a:latin typeface="Tempus Sans ITC" pitchFamily="82" charset="0"/>
              </a:rPr>
              <a:t>them searching frantic ally for their phones.  I need help quickly.</a:t>
            </a:r>
          </a:p>
          <a:p>
            <a:pPr>
              <a:buNone/>
            </a:pPr>
            <a:r>
              <a:rPr lang="en-US" sz="1800" dirty="0">
                <a:latin typeface="Tempus Sans ITC" pitchFamily="82" charset="0"/>
              </a:rPr>
              <a:t>	</a:t>
            </a:r>
            <a:r>
              <a:rPr lang="en-US" sz="1800" dirty="0" smtClean="0">
                <a:latin typeface="Tempus Sans ITC" pitchFamily="82" charset="0"/>
              </a:rPr>
              <a:t>				Sincerely,</a:t>
            </a:r>
          </a:p>
          <a:p>
            <a:pPr>
              <a:buNone/>
            </a:pPr>
            <a:endParaRPr lang="en-US" sz="1800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1800" dirty="0">
                <a:latin typeface="Tempus Sans ITC" pitchFamily="82" charset="0"/>
              </a:rPr>
              <a:t>	</a:t>
            </a:r>
            <a:r>
              <a:rPr lang="en-US" sz="1800" dirty="0" smtClean="0">
                <a:latin typeface="Tempus Sans ITC" pitchFamily="82" charset="0"/>
              </a:rPr>
              <a:t>				Friend of a </a:t>
            </a:r>
            <a:r>
              <a:rPr lang="en-US" sz="1800" dirty="0" err="1" smtClean="0">
                <a:latin typeface="Tempus Sans ITC" pitchFamily="82" charset="0"/>
              </a:rPr>
              <a:t>Cleptomaniac</a:t>
            </a:r>
            <a:endParaRPr lang="en-US" sz="1800" dirty="0">
              <a:latin typeface="Tempus Sans ITC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empus Sans ITC" pitchFamily="82" charset="0"/>
              </a:rPr>
              <a:t>Advice Column</a:t>
            </a:r>
            <a:br>
              <a:rPr lang="en-US" sz="2000" b="1" dirty="0" smtClean="0">
                <a:latin typeface="Tempus Sans ITC" pitchFamily="82" charset="0"/>
              </a:rPr>
            </a:br>
            <a:r>
              <a:rPr lang="en-US" sz="2000" b="1" dirty="0" smtClean="0">
                <a:latin typeface="Tempus Sans ITC" pitchFamily="82" charset="0"/>
              </a:rPr>
              <a:t>Please respond to the Letter</a:t>
            </a:r>
            <a:endParaRPr lang="en-US" sz="2000" b="1" dirty="0">
              <a:latin typeface="Tempus Sans ITC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b="1" dirty="0" smtClean="0">
                <a:latin typeface="Tempus Sans ITC" pitchFamily="82" charset="0"/>
              </a:rPr>
              <a:t>Directions:</a:t>
            </a:r>
            <a:endParaRPr lang="en-US" sz="1000" b="1" dirty="0" smtClean="0">
              <a:latin typeface="Tempus Sans ITC" pitchFamily="82" charset="0"/>
            </a:endParaRPr>
          </a:p>
          <a:p>
            <a:pPr algn="ctr">
              <a:buNone/>
            </a:pPr>
            <a:r>
              <a:rPr lang="en-US" sz="1000" dirty="0" smtClean="0">
                <a:latin typeface="Tempus Sans ITC" pitchFamily="82" charset="0"/>
              </a:rPr>
              <a:t>Full Name</a:t>
            </a:r>
          </a:p>
          <a:p>
            <a:pPr algn="ctr">
              <a:buNone/>
            </a:pPr>
            <a:r>
              <a:rPr lang="en-US" sz="1000" dirty="0" smtClean="0">
                <a:latin typeface="Tempus Sans ITC" pitchFamily="82" charset="0"/>
              </a:rPr>
              <a:t>Date from – Date To</a:t>
            </a:r>
          </a:p>
          <a:p>
            <a:pPr>
              <a:buNone/>
            </a:pPr>
            <a:r>
              <a:rPr lang="en-US" sz="1000" dirty="0" smtClean="0">
                <a:latin typeface="Tempus Sans ITC" pitchFamily="82" charset="0"/>
              </a:rPr>
              <a:t>(Name of Person) (Age) passed away on (date) in (location).  (First name) was born in (</a:t>
            </a:r>
            <a:r>
              <a:rPr lang="en-US" sz="1000" dirty="0" err="1" smtClean="0">
                <a:latin typeface="Tempus Sans ITC" pitchFamily="82" charset="0"/>
              </a:rPr>
              <a:t>City,State</a:t>
            </a:r>
            <a:r>
              <a:rPr lang="en-US" sz="1000" dirty="0" smtClean="0">
                <a:latin typeface="Tempus Sans ITC" pitchFamily="82" charset="0"/>
              </a:rPr>
              <a:t>) on</a:t>
            </a:r>
          </a:p>
          <a:p>
            <a:pPr>
              <a:buNone/>
            </a:pPr>
            <a:r>
              <a:rPr lang="en-US" sz="1000" dirty="0" smtClean="0">
                <a:latin typeface="Tempus Sans ITC" pitchFamily="82" charset="0"/>
              </a:rPr>
              <a:t> (date of birth).  (</a:t>
            </a:r>
            <a:r>
              <a:rPr lang="en-US" sz="1000" dirty="0" err="1" smtClean="0">
                <a:latin typeface="Tempus Sans ITC" pitchFamily="82" charset="0"/>
              </a:rPr>
              <a:t>He/She</a:t>
            </a:r>
            <a:r>
              <a:rPr lang="en-US" sz="1000" dirty="0" smtClean="0">
                <a:latin typeface="Tempus Sans ITC" pitchFamily="82" charset="0"/>
              </a:rPr>
              <a:t>) is survived by names and roles of living family members).  And was predeceased </a:t>
            </a:r>
          </a:p>
          <a:p>
            <a:pPr>
              <a:buNone/>
            </a:pPr>
            <a:r>
              <a:rPr lang="en-US" sz="1000" dirty="0" smtClean="0">
                <a:latin typeface="Tempus Sans ITC" pitchFamily="82" charset="0"/>
              </a:rPr>
              <a:t>by (names and roles of family members who have died.</a:t>
            </a:r>
          </a:p>
          <a:p>
            <a:pPr>
              <a:buNone/>
            </a:pPr>
            <a:endParaRPr lang="en-US" sz="1000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1000" dirty="0" smtClean="0">
                <a:latin typeface="Tempus Sans ITC" pitchFamily="82" charset="0"/>
              </a:rPr>
              <a:t>(Memorial/Funeral) services will be performed at (location) on (date) at (time).</a:t>
            </a:r>
          </a:p>
          <a:p>
            <a:pPr>
              <a:buNone/>
            </a:pPr>
            <a:r>
              <a:rPr lang="en-US" sz="1400" b="1" dirty="0" smtClean="0">
                <a:latin typeface="Tempus Sans ITC" pitchFamily="82" charset="0"/>
              </a:rPr>
              <a:t>See sample below.</a:t>
            </a:r>
          </a:p>
          <a:p>
            <a:pPr algn="ctr">
              <a:buNone/>
            </a:pPr>
            <a:r>
              <a:rPr lang="en-US" sz="1400" b="1" dirty="0" smtClean="0">
                <a:latin typeface="Tempus Sans ITC" pitchFamily="82" charset="0"/>
              </a:rPr>
              <a:t>In Loving Memory</a:t>
            </a:r>
            <a:endParaRPr lang="en-US" sz="1400" b="1" dirty="0">
              <a:latin typeface="Tempus Sans ITC" pitchFamily="82" charset="0"/>
            </a:endParaRPr>
          </a:p>
          <a:p>
            <a:pPr algn="ctr">
              <a:buNone/>
            </a:pPr>
            <a:endParaRPr lang="en-US" sz="1400" b="1" dirty="0" smtClean="0">
              <a:latin typeface="Tempus Sans ITC" pitchFamily="82" charset="0"/>
            </a:endParaRPr>
          </a:p>
          <a:p>
            <a:pPr algn="ctr">
              <a:buNone/>
            </a:pPr>
            <a:r>
              <a:rPr lang="en-US" sz="1400" b="1" dirty="0" smtClean="0">
                <a:latin typeface="Tempus Sans ITC" pitchFamily="82" charset="0"/>
              </a:rPr>
              <a:t>Chapter Seven Vocabulary Words</a:t>
            </a:r>
          </a:p>
          <a:p>
            <a:pPr algn="ctr">
              <a:buNone/>
            </a:pPr>
            <a:endParaRPr lang="en-US" sz="1400" b="1" dirty="0" smtClean="0">
              <a:latin typeface="Tempus Sans ITC" pitchFamily="82" charset="0"/>
            </a:endParaRPr>
          </a:p>
          <a:p>
            <a:pPr algn="ctr">
              <a:buNone/>
            </a:pPr>
            <a:r>
              <a:rPr lang="en-US" sz="1400" b="1" dirty="0" smtClean="0">
                <a:latin typeface="Tempus Sans ITC" pitchFamily="82" charset="0"/>
              </a:rPr>
              <a:t>Thursday, October 30, 2014 to Friday, November 7, 2014</a:t>
            </a:r>
          </a:p>
          <a:p>
            <a:pPr algn="ctr">
              <a:buNone/>
            </a:pPr>
            <a:endParaRPr lang="en-US" sz="1400" b="1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1400" dirty="0" smtClean="0">
                <a:latin typeface="Tempus Sans ITC" pitchFamily="82" charset="0"/>
              </a:rPr>
              <a:t>Chapter Seven Vocabulary Words, 9 days old, passed away on Friday, November 7, 2014 in Room 222 at</a:t>
            </a:r>
          </a:p>
          <a:p>
            <a:pPr>
              <a:buNone/>
            </a:pPr>
            <a:r>
              <a:rPr lang="en-US" sz="1400" dirty="0" err="1" smtClean="0">
                <a:latin typeface="Tempus Sans ITC" pitchFamily="82" charset="0"/>
              </a:rPr>
              <a:t>Coulwood</a:t>
            </a:r>
            <a:r>
              <a:rPr lang="en-US" sz="1400" dirty="0" smtClean="0">
                <a:latin typeface="Tempus Sans ITC" pitchFamily="82" charset="0"/>
              </a:rPr>
              <a:t> STEM Academy. Chapter Seven was born in Charlotte, NC on October 30</a:t>
            </a:r>
            <a:r>
              <a:rPr lang="en-US" sz="1400" baseline="30000" dirty="0" smtClean="0">
                <a:latin typeface="Tempus Sans ITC" pitchFamily="82" charset="0"/>
              </a:rPr>
              <a:t>th</a:t>
            </a:r>
            <a:r>
              <a:rPr lang="en-US" sz="1400" dirty="0" smtClean="0">
                <a:latin typeface="Tempus Sans ITC" pitchFamily="82" charset="0"/>
              </a:rPr>
              <a:t>.  He is survived by </a:t>
            </a:r>
          </a:p>
          <a:p>
            <a:pPr>
              <a:buNone/>
            </a:pPr>
            <a:r>
              <a:rPr lang="en-US" sz="1400" dirty="0" smtClean="0">
                <a:latin typeface="Tempus Sans ITC" pitchFamily="82" charset="0"/>
              </a:rPr>
              <a:t>Chapters Eight through Twenty-Five, who  reside in </a:t>
            </a:r>
            <a:r>
              <a:rPr lang="en-US" sz="1400" dirty="0" err="1" smtClean="0">
                <a:latin typeface="Tempus Sans ITC" pitchFamily="82" charset="0"/>
              </a:rPr>
              <a:t>Spartansburg</a:t>
            </a:r>
            <a:r>
              <a:rPr lang="en-US" sz="1400" dirty="0" smtClean="0">
                <a:latin typeface="Tempus Sans ITC" pitchFamily="82" charset="0"/>
              </a:rPr>
              <a:t>, South Carolina and was predeceased by </a:t>
            </a:r>
          </a:p>
          <a:p>
            <a:pPr>
              <a:buNone/>
            </a:pPr>
            <a:r>
              <a:rPr lang="en-US" sz="1400" dirty="0" smtClean="0">
                <a:latin typeface="Tempus Sans ITC" pitchFamily="82" charset="0"/>
              </a:rPr>
              <a:t>Chapters One through Six.</a:t>
            </a:r>
          </a:p>
          <a:p>
            <a:pPr>
              <a:buNone/>
            </a:pPr>
            <a:endParaRPr lang="en-US" sz="1400" dirty="0">
              <a:latin typeface="Tempus Sans ITC" pitchFamily="82" charset="0"/>
            </a:endParaRPr>
          </a:p>
          <a:p>
            <a:pPr>
              <a:buNone/>
            </a:pPr>
            <a:r>
              <a:rPr lang="en-US" sz="1400" dirty="0" smtClean="0">
                <a:latin typeface="Tempus Sans ITC" pitchFamily="82" charset="0"/>
              </a:rPr>
              <a:t>Memorial Services will be performed at </a:t>
            </a:r>
            <a:r>
              <a:rPr lang="en-US" sz="1400" dirty="0" err="1" smtClean="0">
                <a:latin typeface="Tempus Sans ITC" pitchFamily="82" charset="0"/>
              </a:rPr>
              <a:t>Coulwood</a:t>
            </a:r>
            <a:r>
              <a:rPr lang="en-US" sz="1400" dirty="0" smtClean="0">
                <a:latin typeface="Tempus Sans ITC" pitchFamily="82" charset="0"/>
              </a:rPr>
              <a:t> STEM Academy on Monday, November 10,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Tempus Sans ITC" pitchFamily="82" charset="0"/>
              </a:rPr>
              <a:t>Obituary</a:t>
            </a:r>
            <a:br>
              <a:rPr lang="en-US" sz="1600" b="1" dirty="0" smtClean="0">
                <a:latin typeface="Tempus Sans ITC" pitchFamily="82" charset="0"/>
              </a:rPr>
            </a:br>
            <a:r>
              <a:rPr lang="en-US" sz="1600" b="1" dirty="0" smtClean="0">
                <a:latin typeface="Tempus Sans ITC" pitchFamily="82" charset="0"/>
              </a:rPr>
              <a:t>Create </a:t>
            </a:r>
            <a:r>
              <a:rPr lang="en-US" sz="1600" b="1" dirty="0" smtClean="0">
                <a:latin typeface="Tempus Sans ITC" pitchFamily="82" charset="0"/>
              </a:rPr>
              <a:t>a </a:t>
            </a:r>
            <a:r>
              <a:rPr lang="en-US" sz="1600" b="1" dirty="0" smtClean="0">
                <a:latin typeface="Tempus Sans ITC" pitchFamily="82" charset="0"/>
              </a:rPr>
              <a:t>fictitious obituary for Chapter Seven Vocabulary Words</a:t>
            </a:r>
            <a:endParaRPr lang="en-US" sz="1600" b="1" dirty="0">
              <a:latin typeface="Tempus Sans ITC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Dissecting Day in Science Class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D</a:t>
            </a:r>
            <a:r>
              <a:rPr lang="en-US" sz="1600" dirty="0" smtClean="0">
                <a:latin typeface="Tempus Sans ITC" pitchFamily="82" charset="0"/>
              </a:rPr>
              <a:t>espair was written all over my face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I</a:t>
            </a:r>
            <a:r>
              <a:rPr lang="en-US" sz="1600" dirty="0" smtClean="0">
                <a:latin typeface="Tempus Sans ITC" pitchFamily="82" charset="0"/>
              </a:rPr>
              <a:t>n front of me lay a despicable dead frog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S</a:t>
            </a:r>
            <a:r>
              <a:rPr lang="en-US" sz="1600" dirty="0" smtClean="0">
                <a:latin typeface="Tempus Sans ITC" pitchFamily="82" charset="0"/>
              </a:rPr>
              <a:t>cissors so tiny to open him up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S</a:t>
            </a:r>
            <a:r>
              <a:rPr lang="en-US" sz="1600" dirty="0" smtClean="0">
                <a:latin typeface="Tempus Sans ITC" pitchFamily="82" charset="0"/>
              </a:rPr>
              <a:t>cents of formaldehyde filled the room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E</a:t>
            </a:r>
            <a:r>
              <a:rPr lang="en-US" sz="1600" dirty="0" smtClean="0">
                <a:latin typeface="Tempus Sans ITC" pitchFamily="82" charset="0"/>
              </a:rPr>
              <a:t>mbarrassed by the groans from my queasy stomach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C</a:t>
            </a:r>
            <a:r>
              <a:rPr lang="en-US" sz="1600" dirty="0" smtClean="0">
                <a:latin typeface="Tempus Sans ITC" pitchFamily="82" charset="0"/>
              </a:rPr>
              <a:t>alled for reinforcements to help me through it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T</a:t>
            </a:r>
            <a:r>
              <a:rPr lang="en-US" sz="1600" dirty="0" smtClean="0">
                <a:latin typeface="Tempus Sans ITC" pitchFamily="82" charset="0"/>
              </a:rPr>
              <a:t>ogether we got the job done, I think it was rather fun.</a:t>
            </a:r>
          </a:p>
          <a:p>
            <a:pPr>
              <a:buNone/>
            </a:pPr>
            <a:endParaRPr lang="en-US" sz="1600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			Frail Little Jimmy John</a:t>
            </a:r>
            <a:endParaRPr lang="en-US" sz="1600" b="1" dirty="0" smtClean="0">
              <a:latin typeface="Tempus Sans ITC" pitchFamily="82" charset="0"/>
            </a:endParaRP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			F</a:t>
            </a:r>
            <a:r>
              <a:rPr lang="en-US" sz="1600" dirty="0" smtClean="0">
                <a:latin typeface="Tempus Sans ITC" pitchFamily="82" charset="0"/>
              </a:rPr>
              <a:t>eeble little Jimmy John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			R</a:t>
            </a:r>
            <a:r>
              <a:rPr lang="en-US" sz="1600" dirty="0" smtClean="0">
                <a:latin typeface="Tempus Sans ITC" pitchFamily="82" charset="0"/>
              </a:rPr>
              <a:t>olled himself off the couch with a “Thud!”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			A</a:t>
            </a:r>
            <a:r>
              <a:rPr lang="en-US" sz="1600" dirty="0" smtClean="0">
                <a:latin typeface="Tempus Sans ITC" pitchFamily="82" charset="0"/>
              </a:rPr>
              <a:t>nd broke his </a:t>
            </a:r>
            <a:r>
              <a:rPr lang="en-US" sz="1600" dirty="0" err="1" smtClean="0">
                <a:latin typeface="Tempus Sans ITC" pitchFamily="82" charset="0"/>
              </a:rPr>
              <a:t>tibula</a:t>
            </a:r>
            <a:r>
              <a:rPr lang="en-US" sz="1600" dirty="0" smtClean="0">
                <a:latin typeface="Tempus Sans ITC" pitchFamily="82" charset="0"/>
              </a:rPr>
              <a:t> in fourteen places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			I</a:t>
            </a:r>
            <a:r>
              <a:rPr lang="en-US" sz="1600" dirty="0" smtClean="0">
                <a:latin typeface="Tempus Sans ITC" pitchFamily="82" charset="0"/>
              </a:rPr>
              <a:t>nstead of calling the doctor, he moaned and groaned and</a:t>
            </a:r>
          </a:p>
          <a:p>
            <a:pPr>
              <a:buNone/>
            </a:pPr>
            <a:r>
              <a:rPr lang="en-US" sz="1600" b="1" dirty="0" smtClean="0">
                <a:latin typeface="Tempus Sans ITC" pitchFamily="82" charset="0"/>
              </a:rPr>
              <a:t>			L</a:t>
            </a:r>
            <a:r>
              <a:rPr lang="en-US" sz="1600" dirty="0" smtClean="0">
                <a:latin typeface="Tempus Sans ITC" pitchFamily="82" charset="0"/>
              </a:rPr>
              <a:t>aid upon his bed and said, “I’m </a:t>
            </a:r>
            <a:endParaRPr lang="en-US" sz="1600" dirty="0">
              <a:latin typeface="Tempus Sans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>
                <a:latin typeface="Tempus Sans ITC" pitchFamily="82" charset="0"/>
              </a:rPr>
              <a:t>Acrostic Poems</a:t>
            </a:r>
            <a:br>
              <a:rPr lang="en-US" sz="1600" b="1" dirty="0" smtClean="0">
                <a:latin typeface="Tempus Sans ITC" pitchFamily="82" charset="0"/>
              </a:rPr>
            </a:br>
            <a:r>
              <a:rPr lang="en-US" sz="1600" b="1" dirty="0" smtClean="0">
                <a:latin typeface="Tempus Sans ITC" pitchFamily="82" charset="0"/>
              </a:rPr>
              <a:t>Use words and phrases to create  an acrostic poem for one of your vocabulary words</a:t>
            </a:r>
            <a:r>
              <a:rPr lang="en-US" sz="1600" dirty="0" smtClean="0">
                <a:latin typeface="Tempus Sans ITC" pitchFamily="82" charset="0"/>
              </a:rPr>
              <a:t>.</a:t>
            </a:r>
            <a:br>
              <a:rPr lang="en-US" sz="1600" dirty="0" smtClean="0">
                <a:latin typeface="Tempus Sans ITC" pitchFamily="82" charset="0"/>
              </a:rPr>
            </a:br>
            <a:r>
              <a:rPr lang="en-US" sz="1600" dirty="0" smtClean="0">
                <a:latin typeface="Tempus Sans ITC" pitchFamily="82" charset="0"/>
              </a:rPr>
              <a:t>See the examples below</a:t>
            </a:r>
            <a:endParaRPr lang="en-US" sz="16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468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Chapter 8 Vocabulary</vt:lpstr>
      <vt:lpstr>Collage</vt:lpstr>
      <vt:lpstr>Word, Definition, two synonyms, two antonyms (if there are any)</vt:lpstr>
      <vt:lpstr>Sentences using Chapter 8 Vocabulary</vt:lpstr>
      <vt:lpstr>Letter to a friend using four vocabulary words.</vt:lpstr>
      <vt:lpstr>Advice Column Please respond to the Letter</vt:lpstr>
      <vt:lpstr>Obituary Create a fictitious obituary for Chapter Seven Vocabulary Words</vt:lpstr>
      <vt:lpstr>Acrostic Poems Use words and phrases to create  an acrostic poem for one of your vocabulary words. See the examples below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Vocabulary</dc:title>
  <dc:creator>Ashley</dc:creator>
  <cp:lastModifiedBy>Ashley</cp:lastModifiedBy>
  <cp:revision>4</cp:revision>
  <dcterms:created xsi:type="dcterms:W3CDTF">2014-11-08T16:38:51Z</dcterms:created>
  <dcterms:modified xsi:type="dcterms:W3CDTF">2014-11-09T03:51:45Z</dcterms:modified>
</cp:coreProperties>
</file>